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notesMasterIdLst>
    <p:notesMasterId r:id="rId4"/>
  </p:notesMasterIdLst>
  <p:sldIdLst>
    <p:sldId id="257" r:id="rId2"/>
    <p:sldId id="258" r:id="rId3"/>
  </p:sldIdLst>
  <p:sldSz cx="12192000" cy="16256000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2BCA2"/>
    <a:srgbClr val="29819D"/>
    <a:srgbClr val="1C88AA"/>
    <a:srgbClr val="1238DC"/>
    <a:srgbClr val="E2D4F8"/>
    <a:srgbClr val="FCF7D0"/>
    <a:srgbClr val="38C529"/>
    <a:srgbClr val="D5FBD1"/>
    <a:srgbClr val="22CC97"/>
    <a:srgbClr val="E6F3D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36" d="100"/>
          <a:sy n="36" d="100"/>
        </p:scale>
        <p:origin x="2453" y="1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442853-CEA4-489A-BEA4-BCF36AF822B7}" type="datetimeFigureOut">
              <a:rPr kumimoji="1" lang="ja-JP" altLang="en-US" smtClean="0"/>
              <a:t>2024/12/26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46300" y="1243013"/>
            <a:ext cx="251460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83307"/>
            <a:ext cx="5445760" cy="3913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40E1E4-08B3-4F69-BF6F-D5253C740E5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197597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 smtClean="0"/>
              <a:t>★印の箇所を入力してください。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40E1E4-08B3-4F69-BF6F-D5253C740E50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734395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 smtClean="0"/>
              <a:t>★印の箇所を入力してください。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40E1E4-08B3-4F69-BF6F-D5253C740E50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13457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660416"/>
            <a:ext cx="10363200" cy="5659496"/>
          </a:xfrm>
        </p:spPr>
        <p:txBody>
          <a:bodyPr anchor="b"/>
          <a:lstStyle>
            <a:lvl1pPr algn="ctr">
              <a:defRPr sz="8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8538164"/>
            <a:ext cx="9144000" cy="3924769"/>
          </a:xfrm>
        </p:spPr>
        <p:txBody>
          <a:bodyPr/>
          <a:lstStyle>
            <a:lvl1pPr marL="0" indent="0" algn="ctr">
              <a:buNone/>
              <a:defRPr sz="3200"/>
            </a:lvl1pPr>
            <a:lvl2pPr marL="609585" indent="0" algn="ctr">
              <a:buNone/>
              <a:defRPr sz="2667"/>
            </a:lvl2pPr>
            <a:lvl3pPr marL="1219170" indent="0" algn="ctr">
              <a:buNone/>
              <a:defRPr sz="2400"/>
            </a:lvl3pPr>
            <a:lvl4pPr marL="1828754" indent="0" algn="ctr">
              <a:buNone/>
              <a:defRPr sz="2133"/>
            </a:lvl4pPr>
            <a:lvl5pPr marL="2438339" indent="0" algn="ctr">
              <a:buNone/>
              <a:defRPr sz="2133"/>
            </a:lvl5pPr>
            <a:lvl6pPr marL="3047924" indent="0" algn="ctr">
              <a:buNone/>
              <a:defRPr sz="2133"/>
            </a:lvl6pPr>
            <a:lvl7pPr marL="3657509" indent="0" algn="ctr">
              <a:buNone/>
              <a:defRPr sz="2133"/>
            </a:lvl7pPr>
            <a:lvl8pPr marL="4267093" indent="0" algn="ctr">
              <a:buNone/>
              <a:defRPr sz="2133"/>
            </a:lvl8pPr>
            <a:lvl9pPr marL="4876678" indent="0" algn="ctr">
              <a:buNone/>
              <a:defRPr sz="2133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00282-7B25-4A89-81DA-E8FB9E28EE26}" type="datetimeFigureOut">
              <a:rPr kumimoji="1" lang="ja-JP" altLang="en-US" smtClean="0"/>
              <a:t>2024/12/26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B2FBF-513C-4FD0-B6B2-3BA466429C0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337544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00282-7B25-4A89-81DA-E8FB9E28EE26}" type="datetimeFigureOut">
              <a:rPr kumimoji="1" lang="ja-JP" altLang="en-US" smtClean="0"/>
              <a:t>2024/12/26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B2FBF-513C-4FD0-B6B2-3BA466429C0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694398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865481"/>
            <a:ext cx="2628900" cy="13776209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865481"/>
            <a:ext cx="7734300" cy="13776209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00282-7B25-4A89-81DA-E8FB9E28EE26}" type="datetimeFigureOut">
              <a:rPr kumimoji="1" lang="ja-JP" altLang="en-US" smtClean="0"/>
              <a:t>2024/12/26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B2FBF-513C-4FD0-B6B2-3BA466429C0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79693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00282-7B25-4A89-81DA-E8FB9E28EE26}" type="datetimeFigureOut">
              <a:rPr kumimoji="1" lang="ja-JP" altLang="en-US" smtClean="0"/>
              <a:t>2024/12/26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B2FBF-513C-4FD0-B6B2-3BA466429C0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90631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4052716"/>
            <a:ext cx="10515600" cy="6762043"/>
          </a:xfrm>
        </p:spPr>
        <p:txBody>
          <a:bodyPr anchor="b"/>
          <a:lstStyle>
            <a:lvl1pPr>
              <a:defRPr sz="8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10878731"/>
            <a:ext cx="10515600" cy="3555999"/>
          </a:xfrm>
        </p:spPr>
        <p:txBody>
          <a:bodyPr/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609585" indent="0"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00282-7B25-4A89-81DA-E8FB9E28EE26}" type="datetimeFigureOut">
              <a:rPr kumimoji="1" lang="ja-JP" altLang="en-US" smtClean="0"/>
              <a:t>2024/12/26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B2FBF-513C-4FD0-B6B2-3BA466429C0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041653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4327407"/>
            <a:ext cx="5181600" cy="103142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4327407"/>
            <a:ext cx="5181600" cy="103142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00282-7B25-4A89-81DA-E8FB9E28EE26}" type="datetimeFigureOut">
              <a:rPr kumimoji="1" lang="ja-JP" altLang="en-US" smtClean="0"/>
              <a:t>2024/12/26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B2FBF-513C-4FD0-B6B2-3BA466429C0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172589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865485"/>
            <a:ext cx="10515600" cy="3142075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3984979"/>
            <a:ext cx="5157787" cy="1952977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5937956"/>
            <a:ext cx="5157787" cy="87338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3984979"/>
            <a:ext cx="5183188" cy="1952977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5937956"/>
            <a:ext cx="5183188" cy="87338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00282-7B25-4A89-81DA-E8FB9E28EE26}" type="datetimeFigureOut">
              <a:rPr kumimoji="1" lang="ja-JP" altLang="en-US" smtClean="0"/>
              <a:t>2024/12/26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B2FBF-513C-4FD0-B6B2-3BA466429C0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521022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00282-7B25-4A89-81DA-E8FB9E28EE26}" type="datetimeFigureOut">
              <a:rPr kumimoji="1" lang="ja-JP" altLang="en-US" smtClean="0"/>
              <a:t>2024/12/26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B2FBF-513C-4FD0-B6B2-3BA466429C0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05042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00282-7B25-4A89-81DA-E8FB9E28EE26}" type="datetimeFigureOut">
              <a:rPr kumimoji="1" lang="ja-JP" altLang="en-US" smtClean="0"/>
              <a:t>2024/12/26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B2FBF-513C-4FD0-B6B2-3BA466429C0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159660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1083733"/>
            <a:ext cx="3932237" cy="3793067"/>
          </a:xfrm>
        </p:spPr>
        <p:txBody>
          <a:bodyPr anchor="b"/>
          <a:lstStyle>
            <a:lvl1pPr>
              <a:defRPr sz="4267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2340567"/>
            <a:ext cx="6172200" cy="11552296"/>
          </a:xfr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76800"/>
            <a:ext cx="3932237" cy="9034875"/>
          </a:xfrm>
        </p:spPr>
        <p:txBody>
          <a:bodyPr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00282-7B25-4A89-81DA-E8FB9E28EE26}" type="datetimeFigureOut">
              <a:rPr kumimoji="1" lang="ja-JP" altLang="en-US" smtClean="0"/>
              <a:t>2024/12/26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B2FBF-513C-4FD0-B6B2-3BA466429C0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66509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1083733"/>
            <a:ext cx="3932237" cy="3793067"/>
          </a:xfrm>
        </p:spPr>
        <p:txBody>
          <a:bodyPr anchor="b"/>
          <a:lstStyle>
            <a:lvl1pPr>
              <a:defRPr sz="4267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2340567"/>
            <a:ext cx="6172200" cy="11552296"/>
          </a:xfrm>
        </p:spPr>
        <p:txBody>
          <a:bodyPr anchor="t"/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76800"/>
            <a:ext cx="3932237" cy="9034875"/>
          </a:xfrm>
        </p:spPr>
        <p:txBody>
          <a:bodyPr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00282-7B25-4A89-81DA-E8FB9E28EE26}" type="datetimeFigureOut">
              <a:rPr kumimoji="1" lang="ja-JP" altLang="en-US" smtClean="0"/>
              <a:t>2024/12/26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B2FBF-513C-4FD0-B6B2-3BA466429C0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51784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865485"/>
            <a:ext cx="10515600" cy="31420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4327407"/>
            <a:ext cx="10515600" cy="103142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15066908"/>
            <a:ext cx="2743200" cy="865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200282-7B25-4A89-81DA-E8FB9E28EE26}" type="datetimeFigureOut">
              <a:rPr kumimoji="1" lang="ja-JP" altLang="en-US" smtClean="0"/>
              <a:t>2024/12/26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15066908"/>
            <a:ext cx="4114800" cy="865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15066908"/>
            <a:ext cx="2743200" cy="865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6B2FBF-513C-4FD0-B6B2-3BA466429C0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56789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txStyles>
    <p:titleStyle>
      <a:lvl1pPr algn="l" defTabSz="1219170" rtl="0" eaLnBrk="1" latinLnBrk="0" hangingPunct="1">
        <a:lnSpc>
          <a:spcPct val="90000"/>
        </a:lnSpc>
        <a:spcBef>
          <a:spcPct val="0"/>
        </a:spcBef>
        <a:buNone/>
        <a:defRPr kumimoji="1" sz="58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04792" indent="-304792" algn="l" defTabSz="1219170" rtl="0" eaLnBrk="1" latinLnBrk="0" hangingPunct="1">
        <a:lnSpc>
          <a:spcPct val="90000"/>
        </a:lnSpc>
        <a:spcBef>
          <a:spcPts val="1333"/>
        </a:spcBef>
        <a:buFont typeface="Arial" panose="020B0604020202020204" pitchFamily="34" charset="0"/>
        <a:buChar char="•"/>
        <a:defRPr kumimoji="1" sz="3733" kern="1200">
          <a:solidFill>
            <a:schemeClr val="tx1"/>
          </a:solidFill>
          <a:latin typeface="+mn-lt"/>
          <a:ea typeface="+mn-ea"/>
          <a:cs typeface="+mn-cs"/>
        </a:defRPr>
      </a:lvl1pPr>
      <a:lvl2pPr marL="91437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667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jpeg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jpeg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 txBox="1">
            <a:spLocks/>
          </p:cNvSpPr>
          <p:nvPr/>
        </p:nvSpPr>
        <p:spPr>
          <a:xfrm>
            <a:off x="0" y="0"/>
            <a:ext cx="12192000" cy="3194545"/>
          </a:xfrm>
          <a:prstGeom prst="rect">
            <a:avLst/>
          </a:prstGeom>
          <a:blipFill dpi="0" rotWithShape="1"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colorTemperature colorTemp="5900"/>
                      </a14:imgEffect>
                      <a14:imgEffect>
                        <a14:saturation sat="2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txBody>
          <a:bodyPr anchor="ctr">
            <a:noAutofit/>
          </a:bodyPr>
          <a:lstStyle>
            <a:lvl1pPr algn="l" defTabSz="121917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5867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altLang="ja-JP" sz="7200" b="1" dirty="0" smtClean="0">
                <a:ln w="19050">
                  <a:solidFill>
                    <a:schemeClr val="bg1">
                      <a:lumMod val="95000"/>
                    </a:schemeClr>
                  </a:solidFill>
                </a:ln>
                <a:solidFill>
                  <a:schemeClr val="tx1">
                    <a:lumMod val="95000"/>
                    <a:lumOff val="5000"/>
                  </a:schemeClr>
                </a:solidFill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Web</a:t>
            </a:r>
            <a:r>
              <a:rPr lang="ja-JP" altLang="en-US" sz="7200" b="1" dirty="0" smtClean="0">
                <a:ln w="19050">
                  <a:solidFill>
                    <a:schemeClr val="bg1">
                      <a:lumMod val="95000"/>
                    </a:schemeClr>
                  </a:solidFill>
                </a:ln>
                <a:solidFill>
                  <a:schemeClr val="tx1">
                    <a:lumMod val="95000"/>
                    <a:lumOff val="5000"/>
                  </a:schemeClr>
                </a:solidFill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個別説明会</a:t>
            </a:r>
            <a:endParaRPr lang="en-US" altLang="ja-JP" sz="7200" b="1" dirty="0" smtClean="0">
              <a:ln w="19050">
                <a:solidFill>
                  <a:schemeClr val="bg1">
                    <a:lumMod val="95000"/>
                  </a:schemeClr>
                </a:solidFill>
              </a:ln>
              <a:solidFill>
                <a:schemeClr val="tx1">
                  <a:lumMod val="95000"/>
                  <a:lumOff val="5000"/>
                </a:schemeClr>
              </a:solidFill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  <a:p>
            <a:pPr algn="ctr"/>
            <a:r>
              <a:rPr lang="en-US" altLang="ja-JP" sz="12000" b="1" dirty="0" smtClean="0">
                <a:ln w="38100">
                  <a:solidFill>
                    <a:schemeClr val="bg1">
                      <a:lumMod val="95000"/>
                    </a:schemeClr>
                  </a:solidFill>
                </a:ln>
                <a:solidFill>
                  <a:schemeClr val="tx1">
                    <a:lumMod val="95000"/>
                    <a:lumOff val="5000"/>
                  </a:schemeClr>
                </a:solidFill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【</a:t>
            </a:r>
            <a:r>
              <a:rPr lang="ja-JP" altLang="en-US" sz="12000" b="1" dirty="0" smtClean="0">
                <a:ln w="38100">
                  <a:solidFill>
                    <a:schemeClr val="bg1">
                      <a:lumMod val="95000"/>
                    </a:schemeClr>
                  </a:solidFill>
                </a:ln>
                <a:solidFill>
                  <a:schemeClr val="tx1">
                    <a:lumMod val="95000"/>
                    <a:lumOff val="5000"/>
                  </a:schemeClr>
                </a:solidFill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企業</a:t>
            </a:r>
            <a:r>
              <a:rPr lang="en-US" altLang="ja-JP" sz="12000" b="1" dirty="0">
                <a:ln w="38100">
                  <a:solidFill>
                    <a:schemeClr val="bg1">
                      <a:lumMod val="95000"/>
                    </a:schemeClr>
                  </a:solidFill>
                </a:ln>
                <a:solidFill>
                  <a:schemeClr val="tx1">
                    <a:lumMod val="95000"/>
                    <a:lumOff val="5000"/>
                  </a:schemeClr>
                </a:solidFill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/</a:t>
            </a:r>
            <a:r>
              <a:rPr lang="ja-JP" altLang="en-US" sz="12000" b="1" dirty="0">
                <a:ln w="38100">
                  <a:solidFill>
                    <a:schemeClr val="bg1">
                      <a:lumMod val="95000"/>
                    </a:schemeClr>
                  </a:solidFill>
                </a:ln>
                <a:solidFill>
                  <a:schemeClr val="tx1">
                    <a:lumMod val="95000"/>
                    <a:lumOff val="5000"/>
                  </a:schemeClr>
                </a:solidFill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団体名</a:t>
            </a:r>
            <a:r>
              <a:rPr lang="en-US" altLang="ja-JP" sz="12000" b="1" dirty="0">
                <a:ln w="38100">
                  <a:solidFill>
                    <a:schemeClr val="bg1">
                      <a:lumMod val="95000"/>
                    </a:schemeClr>
                  </a:solidFill>
                </a:ln>
                <a:solidFill>
                  <a:schemeClr val="tx1">
                    <a:lumMod val="95000"/>
                    <a:lumOff val="5000"/>
                  </a:schemeClr>
                </a:solidFill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】</a:t>
            </a:r>
            <a:endParaRPr lang="en-US" altLang="ja-JP" sz="12000" b="1" dirty="0" smtClean="0">
              <a:ln w="38100">
                <a:solidFill>
                  <a:schemeClr val="bg1">
                    <a:lumMod val="95000"/>
                  </a:schemeClr>
                </a:solidFill>
              </a:ln>
              <a:solidFill>
                <a:schemeClr val="tx1">
                  <a:lumMod val="95000"/>
                  <a:lumOff val="5000"/>
                </a:schemeClr>
              </a:solidFill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</p:txBody>
      </p:sp>
      <p:sp>
        <p:nvSpPr>
          <p:cNvPr id="12" name="タイトル 1"/>
          <p:cNvSpPr txBox="1">
            <a:spLocks/>
          </p:cNvSpPr>
          <p:nvPr/>
        </p:nvSpPr>
        <p:spPr>
          <a:xfrm>
            <a:off x="5273747" y="15585334"/>
            <a:ext cx="9250326" cy="851795"/>
          </a:xfrm>
          <a:prstGeom prst="rect">
            <a:avLst/>
          </a:prstGeom>
          <a:noFill/>
        </p:spPr>
        <p:txBody>
          <a:bodyPr anchor="t">
            <a:normAutofit/>
          </a:bodyPr>
          <a:lstStyle>
            <a:lvl1pPr algn="l" defTabSz="121917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5867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32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 学生支援・就職課 就職推進担当</a:t>
            </a:r>
            <a:endParaRPr lang="ja-JP" altLang="en-US" sz="32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pic>
        <p:nvPicPr>
          <p:cNvPr id="15" name="図 14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404"/>
          <a:stretch/>
        </p:blipFill>
        <p:spPr>
          <a:xfrm>
            <a:off x="4986550" y="15585334"/>
            <a:ext cx="1046870" cy="670666"/>
          </a:xfrm>
          <a:prstGeom prst="rect">
            <a:avLst/>
          </a:prstGeom>
        </p:spPr>
      </p:pic>
      <p:sp>
        <p:nvSpPr>
          <p:cNvPr id="17" name="テキスト ボックス 16"/>
          <p:cNvSpPr txBox="1"/>
          <p:nvPr/>
        </p:nvSpPr>
        <p:spPr>
          <a:xfrm>
            <a:off x="404037" y="3410787"/>
            <a:ext cx="11402543" cy="1661993"/>
          </a:xfrm>
          <a:prstGeom prst="rect">
            <a:avLst/>
          </a:prstGeom>
          <a:solidFill>
            <a:srgbClr val="E7FBD1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ja-JP" altLang="ja-JP" sz="48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開催日時</a:t>
            </a:r>
            <a:r>
              <a:rPr lang="ja-JP" altLang="en-US" sz="48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endParaRPr lang="en-US" altLang="ja-JP" sz="480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/>
            <a:r>
              <a:rPr lang="ja-JP" altLang="en-US" sz="54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月　日（　）　　：　　～　　：　</a:t>
            </a:r>
            <a:endParaRPr lang="en-US" altLang="ja-JP" sz="540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404036" y="5297960"/>
            <a:ext cx="11379057" cy="1938992"/>
          </a:xfrm>
          <a:prstGeom prst="rect">
            <a:avLst/>
          </a:prstGeom>
          <a:solidFill>
            <a:srgbClr val="D8F6D6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ja-JP" altLang="ja-JP" sz="40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対象</a:t>
            </a:r>
            <a:r>
              <a:rPr lang="ja-JP" altLang="en-US" sz="40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：２０２６年３月卒・修了</a:t>
            </a:r>
            <a:endParaRPr lang="en-US" altLang="ja-JP" sz="400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lang="en-US" altLang="ja-JP" sz="4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lang="en-US" altLang="ja-JP" sz="400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380551" y="7467827"/>
            <a:ext cx="11402543" cy="809452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ja-JP" altLang="en-US" sz="40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●企業</a:t>
            </a:r>
            <a:r>
              <a:rPr lang="en-US" altLang="ja-JP" sz="40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/</a:t>
            </a:r>
            <a:r>
              <a:rPr lang="ja-JP" altLang="en-US" sz="40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団体</a:t>
            </a:r>
            <a:r>
              <a:rPr lang="ja-JP" altLang="en-US" sz="40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説明</a:t>
            </a:r>
            <a:endParaRPr lang="en-US" altLang="ja-JP" sz="4000" dirty="0" smtClean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lang="en-US" altLang="ja-JP" sz="4000" dirty="0" smtClean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lang="en-US" altLang="ja-JP" sz="4000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lang="en-US" altLang="ja-JP" sz="4000" dirty="0" smtClean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lang="en-US" altLang="ja-JP" sz="4000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lang="en-US" altLang="ja-JP" sz="4000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sz="40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●</a:t>
            </a:r>
            <a:r>
              <a:rPr lang="ja-JP" altLang="ja-JP" sz="40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説明会内容</a:t>
            </a:r>
            <a:endParaRPr lang="en-US" altLang="ja-JP" sz="4000" dirty="0" smtClean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lang="en-US" altLang="ja-JP" sz="4000" dirty="0" smtClean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sz="40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●申込</a:t>
            </a:r>
            <a:r>
              <a:rPr lang="ja-JP" altLang="ja-JP" sz="40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連絡先</a:t>
            </a:r>
            <a:r>
              <a:rPr lang="ja-JP" altLang="en-US" sz="40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・</a:t>
            </a:r>
            <a:r>
              <a:rPr lang="ja-JP" altLang="en-US" sz="40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締切　　</a:t>
            </a:r>
            <a:endParaRPr lang="en-US" altLang="ja-JP" sz="4000" dirty="0" smtClean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sz="40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月</a:t>
            </a:r>
            <a:r>
              <a:rPr lang="ja-JP" altLang="en-US" sz="40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日（　）　　：　　</a:t>
            </a:r>
            <a:r>
              <a:rPr lang="ja-JP" altLang="en-US" sz="40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まで</a:t>
            </a:r>
            <a:endParaRPr lang="en-US" altLang="ja-JP" sz="4000" dirty="0" smtClean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lang="en-US" altLang="ja-JP" sz="4000" dirty="0" smtClean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lang="en-US" altLang="ja-JP" sz="4000" dirty="0" smtClean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sz="40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endParaRPr lang="en-US" altLang="ja-JP" sz="400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11175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 txBox="1">
            <a:spLocks/>
          </p:cNvSpPr>
          <p:nvPr/>
        </p:nvSpPr>
        <p:spPr>
          <a:xfrm>
            <a:off x="0" y="0"/>
            <a:ext cx="12192000" cy="3194545"/>
          </a:xfrm>
          <a:prstGeom prst="rect">
            <a:avLst/>
          </a:prstGeom>
          <a:blipFill dpi="0" rotWithShape="1"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colorTemperature colorTemp="5900"/>
                      </a14:imgEffect>
                      <a14:imgEffect>
                        <a14:saturation sat="2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txBody>
          <a:bodyPr anchor="ctr">
            <a:noAutofit/>
          </a:bodyPr>
          <a:lstStyle>
            <a:lvl1pPr algn="l" defTabSz="121917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5867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altLang="ja-JP" sz="7200" b="1" dirty="0" smtClean="0">
                <a:ln w="19050">
                  <a:solidFill>
                    <a:schemeClr val="bg1">
                      <a:lumMod val="95000"/>
                    </a:schemeClr>
                  </a:solidFill>
                </a:ln>
                <a:solidFill>
                  <a:schemeClr val="tx1">
                    <a:lumMod val="95000"/>
                    <a:lumOff val="5000"/>
                  </a:schemeClr>
                </a:solidFill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Web</a:t>
            </a:r>
            <a:r>
              <a:rPr lang="ja-JP" altLang="en-US" sz="7200" b="1" dirty="0" smtClean="0">
                <a:ln w="19050">
                  <a:solidFill>
                    <a:schemeClr val="bg1">
                      <a:lumMod val="95000"/>
                    </a:schemeClr>
                  </a:solidFill>
                </a:ln>
                <a:solidFill>
                  <a:schemeClr val="tx1">
                    <a:lumMod val="95000"/>
                    <a:lumOff val="5000"/>
                  </a:schemeClr>
                </a:solidFill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個別説明会</a:t>
            </a:r>
            <a:endParaRPr lang="en-US" altLang="ja-JP" sz="7200" b="1" dirty="0" smtClean="0">
              <a:ln w="19050">
                <a:solidFill>
                  <a:schemeClr val="bg1">
                    <a:lumMod val="95000"/>
                  </a:schemeClr>
                </a:solidFill>
              </a:ln>
              <a:solidFill>
                <a:schemeClr val="tx1">
                  <a:lumMod val="95000"/>
                  <a:lumOff val="5000"/>
                </a:schemeClr>
              </a:solidFill>
              <a:latin typeface="ＤＦ平成ゴシック体W5" panose="020B0509000000000000" pitchFamily="49" charset="-128"/>
              <a:ea typeface="ＤＦ平成ゴシック体W5" panose="020B0509000000000000" pitchFamily="49" charset="-128"/>
            </a:endParaRPr>
          </a:p>
          <a:p>
            <a:pPr algn="ctr"/>
            <a:r>
              <a:rPr lang="en-US" altLang="ja-JP" sz="10000" b="1" dirty="0" smtClean="0">
                <a:ln w="38100">
                  <a:solidFill>
                    <a:schemeClr val="bg1">
                      <a:lumMod val="95000"/>
                    </a:schemeClr>
                  </a:solidFill>
                </a:ln>
                <a:solidFill>
                  <a:schemeClr val="tx1">
                    <a:lumMod val="95000"/>
                    <a:lumOff val="5000"/>
                  </a:schemeClr>
                </a:solidFill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【</a:t>
            </a:r>
            <a:r>
              <a:rPr lang="ja-JP" altLang="en-US" sz="10000" b="1" dirty="0" smtClean="0">
                <a:ln w="38100">
                  <a:solidFill>
                    <a:schemeClr val="bg1">
                      <a:lumMod val="95000"/>
                    </a:schemeClr>
                  </a:solidFill>
                </a:ln>
                <a:solidFill>
                  <a:srgbClr val="FF0000"/>
                </a:solidFill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○○株式会社</a:t>
            </a:r>
            <a:r>
              <a:rPr lang="en-US" altLang="ja-JP" sz="10000" b="1" dirty="0" smtClean="0">
                <a:ln w="38100">
                  <a:solidFill>
                    <a:schemeClr val="bg1">
                      <a:lumMod val="95000"/>
                    </a:schemeClr>
                  </a:solidFill>
                </a:ln>
                <a:solidFill>
                  <a:schemeClr val="tx1">
                    <a:lumMod val="95000"/>
                    <a:lumOff val="5000"/>
                  </a:schemeClr>
                </a:solidFill>
                <a:latin typeface="ＤＦ平成ゴシック体W5" panose="020B0509000000000000" pitchFamily="49" charset="-128"/>
                <a:ea typeface="ＤＦ平成ゴシック体W5" panose="020B0509000000000000" pitchFamily="49" charset="-128"/>
              </a:rPr>
              <a:t>】</a:t>
            </a:r>
          </a:p>
        </p:txBody>
      </p:sp>
      <p:sp>
        <p:nvSpPr>
          <p:cNvPr id="12" name="タイトル 1"/>
          <p:cNvSpPr txBox="1">
            <a:spLocks/>
          </p:cNvSpPr>
          <p:nvPr/>
        </p:nvSpPr>
        <p:spPr>
          <a:xfrm>
            <a:off x="5273747" y="15585334"/>
            <a:ext cx="9250326" cy="851795"/>
          </a:xfrm>
          <a:prstGeom prst="rect">
            <a:avLst/>
          </a:prstGeom>
          <a:noFill/>
        </p:spPr>
        <p:txBody>
          <a:bodyPr anchor="t">
            <a:normAutofit/>
          </a:bodyPr>
          <a:lstStyle>
            <a:lvl1pPr algn="l" defTabSz="121917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5867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32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 学生支援・就職課 就職推進担当</a:t>
            </a:r>
            <a:endParaRPr lang="ja-JP" altLang="en-US" sz="32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pic>
        <p:nvPicPr>
          <p:cNvPr id="15" name="図 14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404"/>
          <a:stretch/>
        </p:blipFill>
        <p:spPr>
          <a:xfrm>
            <a:off x="4986550" y="15585334"/>
            <a:ext cx="1046870" cy="670666"/>
          </a:xfrm>
          <a:prstGeom prst="rect">
            <a:avLst/>
          </a:prstGeom>
        </p:spPr>
      </p:pic>
      <p:sp>
        <p:nvSpPr>
          <p:cNvPr id="17" name="テキスト ボックス 16"/>
          <p:cNvSpPr txBox="1"/>
          <p:nvPr/>
        </p:nvSpPr>
        <p:spPr>
          <a:xfrm>
            <a:off x="404037" y="3410787"/>
            <a:ext cx="11402543" cy="1661993"/>
          </a:xfrm>
          <a:prstGeom prst="rect">
            <a:avLst/>
          </a:prstGeom>
          <a:solidFill>
            <a:srgbClr val="E7FBD1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ja-JP" altLang="ja-JP" sz="48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開催日時</a:t>
            </a:r>
            <a:r>
              <a:rPr lang="ja-JP" altLang="en-US" sz="48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endParaRPr lang="en-US" altLang="ja-JP" sz="480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/>
            <a:r>
              <a:rPr lang="ja-JP" altLang="en-US" sz="5400" dirty="0" smtClean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３</a:t>
            </a:r>
            <a:r>
              <a:rPr lang="ja-JP" altLang="en-US" sz="54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月</a:t>
            </a:r>
            <a:r>
              <a:rPr lang="ja-JP" altLang="en-US" sz="5400" dirty="0" smtClean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１８</a:t>
            </a:r>
            <a:r>
              <a:rPr lang="ja-JP" altLang="en-US" sz="54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日（</a:t>
            </a:r>
            <a:r>
              <a:rPr lang="ja-JP" altLang="en-US" sz="5400" dirty="0" smtClean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火</a:t>
            </a:r>
            <a:r>
              <a:rPr lang="ja-JP" altLang="en-US" sz="54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）　</a:t>
            </a:r>
            <a:r>
              <a:rPr lang="ja-JP" altLang="en-US" sz="5400" dirty="0" smtClean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１６</a:t>
            </a:r>
            <a:r>
              <a:rPr lang="ja-JP" altLang="en-US" sz="54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：</a:t>
            </a:r>
            <a:r>
              <a:rPr lang="ja-JP" altLang="en-US" sz="5400" dirty="0" smtClean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３０</a:t>
            </a:r>
            <a:r>
              <a:rPr lang="ja-JP" altLang="en-US" sz="54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～</a:t>
            </a:r>
            <a:r>
              <a:rPr lang="ja-JP" altLang="en-US" sz="5400" dirty="0" smtClean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１７</a:t>
            </a:r>
            <a:r>
              <a:rPr lang="ja-JP" altLang="en-US" sz="54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：</a:t>
            </a:r>
            <a:r>
              <a:rPr lang="ja-JP" altLang="en-US" sz="5400" dirty="0" smtClean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３０</a:t>
            </a:r>
            <a:endParaRPr lang="en-US" altLang="ja-JP" sz="5400" dirty="0" smtClean="0">
              <a:solidFill>
                <a:srgbClr val="FF0000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404036" y="5297960"/>
            <a:ext cx="11379057" cy="1815882"/>
          </a:xfrm>
          <a:prstGeom prst="rect">
            <a:avLst/>
          </a:prstGeom>
          <a:solidFill>
            <a:srgbClr val="D8F6D6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ja-JP" altLang="ja-JP" sz="40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対象</a:t>
            </a:r>
            <a:r>
              <a:rPr lang="ja-JP" altLang="en-US" sz="40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：２０２６年３月卒・修了</a:t>
            </a:r>
            <a:endParaRPr lang="en-US" altLang="ja-JP" sz="400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/>
            <a:r>
              <a:rPr lang="ja-JP" altLang="en-US" sz="7200" dirty="0" smtClean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全学部・全学科</a:t>
            </a:r>
            <a:r>
              <a:rPr lang="ja-JP" altLang="en-US" sz="7200" dirty="0" smtClean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対象</a:t>
            </a:r>
            <a:r>
              <a:rPr lang="ja-JP" altLang="en-US" sz="72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endParaRPr lang="en-US" altLang="ja-JP" sz="720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380551" y="7467827"/>
            <a:ext cx="11402543" cy="809452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ja-JP" altLang="en-US" sz="40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●企業</a:t>
            </a:r>
            <a:r>
              <a:rPr lang="en-US" altLang="ja-JP" sz="40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/</a:t>
            </a:r>
            <a:r>
              <a:rPr lang="ja-JP" altLang="en-US" sz="40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団体</a:t>
            </a:r>
            <a:r>
              <a:rPr lang="ja-JP" altLang="en-US" sz="40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説明</a:t>
            </a:r>
            <a:endParaRPr lang="en-US" altLang="ja-JP" sz="4000" dirty="0" smtClean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lvl="0">
              <a:defRPr/>
            </a:pPr>
            <a:r>
              <a:rPr lang="ja-JP" altLang="en-US" sz="40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lang="ja-JP" altLang="en-US" sz="4000" dirty="0" smtClean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弊社は秋田で</a:t>
            </a:r>
            <a:r>
              <a:rPr lang="en-US" altLang="ja-JP" sz="4000" dirty="0" smtClean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50</a:t>
            </a:r>
            <a:r>
              <a:rPr lang="ja-JP" altLang="en-US" sz="4000" dirty="0" smtClean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年にわたり・・・・・・</a:t>
            </a:r>
            <a:endParaRPr lang="en-US" altLang="ja-JP" sz="4000" dirty="0" smtClean="0">
              <a:solidFill>
                <a:srgbClr val="FF0000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lang="en-US" altLang="ja-JP" sz="4000" dirty="0" smtClean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lang="en-US" altLang="ja-JP" sz="4000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sz="40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●</a:t>
            </a:r>
            <a:r>
              <a:rPr lang="ja-JP" altLang="ja-JP" sz="40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説明会内容</a:t>
            </a:r>
            <a:endParaRPr lang="en-US" altLang="ja-JP" sz="4000" dirty="0" smtClean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sz="4000" dirty="0" smtClea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lang="ja-JP" altLang="en-US" sz="4000" dirty="0" smtClean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弊社</a:t>
            </a:r>
            <a:r>
              <a:rPr lang="ja-JP" altLang="en-US" sz="4000" dirty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の理念と事業内容について紹介します</a:t>
            </a:r>
            <a:r>
              <a:rPr lang="ja-JP" altLang="en-US" sz="4000" dirty="0" smtClean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。</a:t>
            </a:r>
            <a:endParaRPr lang="en-US" altLang="ja-JP" sz="4000" dirty="0" smtClean="0">
              <a:solidFill>
                <a:srgbClr val="FF0000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sz="4000" dirty="0" smtClean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福利</a:t>
            </a:r>
            <a:r>
              <a:rPr lang="ja-JP" altLang="en-US" sz="4000" dirty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厚生についても・・・・・・・・・・・・・</a:t>
            </a:r>
            <a:endParaRPr lang="en-US" altLang="ja-JP" sz="4000" dirty="0" smtClean="0">
              <a:solidFill>
                <a:srgbClr val="FF0000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lang="en-US" altLang="ja-JP" sz="4000" dirty="0" smtClean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sz="40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●申込</a:t>
            </a:r>
            <a:r>
              <a:rPr lang="ja-JP" altLang="ja-JP" sz="40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連絡先</a:t>
            </a:r>
            <a:r>
              <a:rPr lang="ja-JP" altLang="en-US" sz="40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・</a:t>
            </a:r>
            <a:r>
              <a:rPr lang="ja-JP" altLang="en-US" sz="40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締切　</a:t>
            </a:r>
            <a:endParaRPr lang="en-US" altLang="ja-JP" sz="4000" dirty="0" smtClean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lvl="0">
              <a:defRPr/>
            </a:pPr>
            <a:r>
              <a:rPr lang="ja-JP" altLang="en-US" sz="4000" dirty="0" smtClea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lang="ja-JP" altLang="en-US" sz="4000" dirty="0" smtClean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○</a:t>
            </a:r>
            <a:r>
              <a:rPr lang="ja-JP" altLang="en-US" sz="4000" dirty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○支社　採用担当　△△　△△</a:t>
            </a:r>
            <a:endParaRPr lang="en-US" altLang="ja-JP" sz="4000" dirty="0">
              <a:solidFill>
                <a:srgbClr val="FF0000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lvl="0">
              <a:defRPr/>
            </a:pPr>
            <a:r>
              <a:rPr lang="ja-JP" altLang="en-US" sz="4000" dirty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lang="en-US" altLang="ja-JP" sz="4000" dirty="0" smtClean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xxxxxx@xxxxxxxxxx.co.jp</a:t>
            </a:r>
          </a:p>
          <a:p>
            <a:r>
              <a:rPr lang="ja-JP" altLang="en-US" sz="4000" dirty="0" smtClean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３月１４日（金）</a:t>
            </a:r>
            <a:r>
              <a:rPr lang="ja-JP" altLang="en-US" sz="4000" dirty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lang="ja-JP" altLang="en-US" sz="4000" dirty="0" smtClean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１２：００まで</a:t>
            </a:r>
            <a:endParaRPr lang="en-US" altLang="ja-JP" sz="4000" dirty="0" smtClean="0">
              <a:solidFill>
                <a:srgbClr val="FF0000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sz="40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endParaRPr lang="en-US" altLang="ja-JP" sz="400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380551" y="184743"/>
            <a:ext cx="2105247" cy="830997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4800" b="1" dirty="0" smtClean="0">
                <a:solidFill>
                  <a:srgbClr val="FF0000"/>
                </a:solidFill>
              </a:rPr>
              <a:t>記入例</a:t>
            </a:r>
            <a:endParaRPr kumimoji="1" lang="ja-JP" altLang="en-US" sz="4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322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400</TotalTime>
  <Words>220</Words>
  <Application>Microsoft Office PowerPoint</Application>
  <PresentationFormat>ユーザー設定</PresentationFormat>
  <Paragraphs>44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0" baseType="lpstr">
      <vt:lpstr>ＤＦ平成ゴシック体W5</vt:lpstr>
      <vt:lpstr>ＭＳ Ｐゴシック</vt:lpstr>
      <vt:lpstr>游ゴシック</vt:lpstr>
      <vt:lpstr>游ゴシック Light</vt:lpstr>
      <vt:lpstr>Arial</vt:lpstr>
      <vt:lpstr>Calibri</vt:lpstr>
      <vt:lpstr>Calibri Light</vt:lpstr>
      <vt:lpstr>Office Theme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【企業名】Web説明会</dc:title>
  <dc:creator>21232535</dc:creator>
  <cp:lastModifiedBy>三浦</cp:lastModifiedBy>
  <cp:revision>60</cp:revision>
  <cp:lastPrinted>2024-09-26T01:01:13Z</cp:lastPrinted>
  <dcterms:created xsi:type="dcterms:W3CDTF">2020-05-14T06:27:45Z</dcterms:created>
  <dcterms:modified xsi:type="dcterms:W3CDTF">2024-12-26T07:17:30Z</dcterms:modified>
</cp:coreProperties>
</file>